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5" r:id="rId2"/>
  </p:sldMasterIdLst>
  <p:notesMasterIdLst>
    <p:notesMasterId r:id="rId5"/>
  </p:notesMasterIdLst>
  <p:sldIdLst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 autoAdjust="0"/>
    <p:restoredTop sz="70660" autoAdjust="0"/>
  </p:normalViewPr>
  <p:slideViewPr>
    <p:cSldViewPr snapToGrid="0" snapToObjects="1">
      <p:cViewPr varScale="1">
        <p:scale>
          <a:sx n="70" d="100"/>
          <a:sy n="70" d="100"/>
        </p:scale>
        <p:origin x="-217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CF5A13-3DA1-0C48-81C8-705A14A15FA3}" type="datetimeFigureOut">
              <a:rPr lang="en-US" smtClean="0"/>
              <a:t>04/02/2014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BDD0B2-2B97-F446-B796-F0F6436B0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772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Networked devices have become pervasive</a:t>
            </a:r>
          </a:p>
          <a:p>
            <a:pPr lvl="1"/>
            <a:r>
              <a:rPr lang="en-GB" dirty="0" smtClean="0"/>
              <a:t>Anyone not have at least 10 plus at least one router?</a:t>
            </a:r>
          </a:p>
          <a:p>
            <a:pPr lvl="1"/>
            <a:r>
              <a:rPr lang="en-GB" dirty="0" smtClean="0"/>
              <a:t>Anyone not use at least 3 different networks most days?</a:t>
            </a:r>
          </a:p>
          <a:p>
            <a:r>
              <a:rPr lang="en-GB" dirty="0" smtClean="0"/>
              <a:t>We all now rely on and operate network infrastructure</a:t>
            </a:r>
          </a:p>
          <a:p>
            <a:pPr lvl="1"/>
            <a:r>
              <a:rPr lang="en-GB" dirty="0" smtClean="0"/>
              <a:t>Try turning it off for a day…</a:t>
            </a:r>
          </a:p>
          <a:p>
            <a:pPr lvl="1"/>
            <a:r>
              <a:rPr lang="en-GB" dirty="0" smtClean="0"/>
              <a:t>(And our reliance continues increasing with </a:t>
            </a:r>
            <a:r>
              <a:rPr lang="en-GB" dirty="0" err="1" smtClean="0"/>
              <a:t>IoT</a:t>
            </a:r>
            <a:r>
              <a:rPr lang="en-GB" dirty="0" smtClean="0"/>
              <a:t>, etc.)</a:t>
            </a:r>
          </a:p>
          <a:p>
            <a:r>
              <a:rPr lang="en-GB" dirty="0" smtClean="0"/>
              <a:t>But it’s all designed and built for experts!</a:t>
            </a:r>
          </a:p>
          <a:p>
            <a:pPr lvl="1"/>
            <a:r>
              <a:rPr lang="en-GB" dirty="0" smtClean="0"/>
              <a:t>Technology from research experiments or enterprises</a:t>
            </a:r>
          </a:p>
          <a:p>
            <a:pPr lvl="1"/>
            <a:r>
              <a:rPr lang="en-GB" dirty="0" smtClean="0"/>
              <a:t>Opaque. Abstract. Complex.</a:t>
            </a:r>
          </a:p>
          <a:p>
            <a:r>
              <a:rPr lang="en-GB" dirty="0" smtClean="0"/>
              <a:t>Unless we do better, this will get costly, limiting, infuriating</a:t>
            </a:r>
          </a:p>
          <a:p>
            <a:pPr lvl="1"/>
            <a:r>
              <a:rPr lang="en-GB" dirty="0" smtClean="0"/>
              <a:t>Or perhaps, </a:t>
            </a:r>
            <a:r>
              <a:rPr lang="en-GB" b="1" dirty="0" smtClean="0"/>
              <a:t>more </a:t>
            </a:r>
            <a:r>
              <a:rPr lang="en-GB" dirty="0" smtClean="0"/>
              <a:t>costly, limiting, infuriating</a:t>
            </a:r>
          </a:p>
          <a:p>
            <a:pPr lvl="1"/>
            <a:endParaRPr lang="en-GB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BDD0B2-2B97-F446-B796-F0F6436B090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428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3.e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em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Horizon_Hub_logo_for blue.em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152400"/>
            <a:ext cx="2619375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x-none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orizon DER RGB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34291" y="6248400"/>
            <a:ext cx="1281113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GB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905000" y="152400"/>
            <a:ext cx="7086600" cy="1066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8686800" y="6317391"/>
            <a:ext cx="596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1C3DA00-22A3-439D-89A9-5E2798AC64B3}" type="slidenum">
              <a:rPr lang="en-GB" sz="16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‹#›</a:t>
            </a:fld>
            <a:endParaRPr lang="en-GB" sz="1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orizon DER RGB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6248400"/>
            <a:ext cx="1281113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425" y="2076450"/>
            <a:ext cx="4090988" cy="41148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5813" y="2076450"/>
            <a:ext cx="4090987" cy="41148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905000" y="152400"/>
            <a:ext cx="7086600" cy="1066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clu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5486400"/>
            <a:ext cx="23622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Horizon_Hub_logo_for blue.em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152400"/>
            <a:ext cx="2619375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424" y="2076450"/>
            <a:ext cx="6200775" cy="41148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Horizon_Hub_logo_for blue.em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152400"/>
            <a:ext cx="2619375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x-none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04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orizon DER RGB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34291" y="6248400"/>
            <a:ext cx="1281113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GB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905000" y="152400"/>
            <a:ext cx="7086600" cy="1066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8686800" y="6317391"/>
            <a:ext cx="546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1C3DA00-22A3-439D-89A9-5E2798AC64B3}" type="slidenum">
              <a:rPr lang="en-GB" sz="16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‹#›</a:t>
            </a:fld>
            <a:endParaRPr lang="en-GB" sz="1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78255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orizon DER RGB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6248400"/>
            <a:ext cx="1281113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425" y="2076450"/>
            <a:ext cx="4090988" cy="41148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5813" y="2076450"/>
            <a:ext cx="4090987" cy="41148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905000" y="152400"/>
            <a:ext cx="7086600" cy="1066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2813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clu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5486400"/>
            <a:ext cx="23622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Horizon_Hub_logo_for blue.em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152400"/>
            <a:ext cx="2619375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424" y="2076450"/>
            <a:ext cx="6200775" cy="41148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962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png"/><Relationship Id="rId7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theme" Target="../theme/theme2.xml"/><Relationship Id="rId6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152400"/>
            <a:ext cx="4572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x-none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2425" y="2076450"/>
            <a:ext cx="83343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Use this style for regular text</a:t>
            </a:r>
          </a:p>
          <a:p>
            <a:pPr lvl="0"/>
            <a:r>
              <a:rPr lang="en-GB" smtClean="0"/>
              <a:t>• Use this style for bullet points</a:t>
            </a:r>
          </a:p>
          <a:p>
            <a:pPr lvl="1"/>
            <a:r>
              <a:rPr lang="en-GB" smtClean="0"/>
              <a:t>Use this style for sub text</a:t>
            </a:r>
            <a:endParaRPr lang="en-US" smtClean="0"/>
          </a:p>
        </p:txBody>
      </p:sp>
      <p:sp>
        <p:nvSpPr>
          <p:cNvPr id="7" name="Rectangle 6"/>
          <p:cNvSpPr/>
          <p:nvPr/>
        </p:nvSpPr>
        <p:spPr>
          <a:xfrm>
            <a:off x="142875" y="142875"/>
            <a:ext cx="8858250" cy="1071563"/>
          </a:xfrm>
          <a:prstGeom prst="rect">
            <a:avLst/>
          </a:prstGeom>
          <a:solidFill>
            <a:srgbClr val="2461AA"/>
          </a:solidFill>
          <a:ln>
            <a:solidFill>
              <a:srgbClr val="2461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cs typeface="ＭＳ Ｐゴシック" charset="-128"/>
            </a:endParaRPr>
          </a:p>
        </p:txBody>
      </p:sp>
      <p:pic>
        <p:nvPicPr>
          <p:cNvPr id="1029" name="Picture 6" descr="Horizon motif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2875" y="142875"/>
            <a:ext cx="2071688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431800" y="1885950"/>
            <a:ext cx="8280400" cy="0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GB">
              <a:latin typeface="Arial" charset="0"/>
              <a:ea typeface="ＭＳ Ｐゴシック" pitchFamily="1" charset="-128"/>
            </a:endParaRPr>
          </a:p>
        </p:txBody>
      </p:sp>
      <p:pic>
        <p:nvPicPr>
          <p:cNvPr id="1031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1000" y="6289698"/>
            <a:ext cx="12192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E3367"/>
          </a:solidFill>
          <a:latin typeface="+mj-lt"/>
          <a:ea typeface="+mj-ea"/>
          <a:cs typeface="ＭＳ Ｐゴシック" pitchFamily="-109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E3367"/>
          </a:solidFill>
          <a:latin typeface="Verdana" pitchFamily="-32" charset="0"/>
          <a:ea typeface="ＭＳ Ｐゴシック" pitchFamily="1" charset="-128"/>
          <a:cs typeface="ＭＳ Ｐゴシック" pitchFamily="-109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E3367"/>
          </a:solidFill>
          <a:latin typeface="Verdana" pitchFamily="-32" charset="0"/>
          <a:ea typeface="ＭＳ Ｐゴシック" pitchFamily="1" charset="-128"/>
          <a:cs typeface="ＭＳ Ｐゴシック" pitchFamily="-109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E3367"/>
          </a:solidFill>
          <a:latin typeface="Verdana" pitchFamily="-32" charset="0"/>
          <a:ea typeface="ＭＳ Ｐゴシック" pitchFamily="1" charset="-128"/>
          <a:cs typeface="ＭＳ Ｐゴシック" pitchFamily="-109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E3367"/>
          </a:solidFill>
          <a:latin typeface="Verdana" pitchFamily="-32" charset="0"/>
          <a:ea typeface="ＭＳ Ｐゴシック" pitchFamily="1" charset="-128"/>
          <a:cs typeface="ＭＳ Ｐゴシック" pitchFamily="-109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E3367"/>
          </a:solidFill>
          <a:latin typeface="Verdana" pitchFamily="-32" charset="0"/>
          <a:ea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E3367"/>
          </a:solidFill>
          <a:latin typeface="Verdana" pitchFamily="-32" charset="0"/>
          <a:ea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E3367"/>
          </a:solidFill>
          <a:latin typeface="Verdana" pitchFamily="-32" charset="0"/>
          <a:ea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E3367"/>
          </a:solidFill>
          <a:latin typeface="Verdana" pitchFamily="-32" charset="0"/>
          <a:ea typeface="ＭＳ Ｐゴシック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E3367"/>
          </a:solidFill>
          <a:latin typeface="+mn-lt"/>
          <a:ea typeface="+mn-ea"/>
          <a:cs typeface="ＭＳ Ｐゴシック" pitchFamily="-109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E3367"/>
          </a:solidFill>
          <a:latin typeface="+mn-lt"/>
          <a:ea typeface="+mn-ea"/>
          <a:cs typeface="ＭＳ Ｐゴシック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ＭＳ Ｐゴシック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ＭＳ Ｐゴシック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ＭＳ Ｐゴシック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152400"/>
            <a:ext cx="4572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x-none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2425" y="2076450"/>
            <a:ext cx="83343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Use this style for regular text</a:t>
            </a:r>
          </a:p>
          <a:p>
            <a:pPr lvl="0"/>
            <a:r>
              <a:rPr lang="en-GB" smtClean="0"/>
              <a:t>• Use this style for bullet points</a:t>
            </a:r>
          </a:p>
          <a:p>
            <a:pPr lvl="1"/>
            <a:r>
              <a:rPr lang="en-GB" smtClean="0"/>
              <a:t>Use this style for sub text</a:t>
            </a:r>
            <a:endParaRPr lang="en-US" smtClean="0"/>
          </a:p>
        </p:txBody>
      </p:sp>
      <p:sp>
        <p:nvSpPr>
          <p:cNvPr id="7" name="Rectangle 6"/>
          <p:cNvSpPr/>
          <p:nvPr/>
        </p:nvSpPr>
        <p:spPr>
          <a:xfrm>
            <a:off x="142875" y="142875"/>
            <a:ext cx="8858250" cy="1071563"/>
          </a:xfrm>
          <a:prstGeom prst="rect">
            <a:avLst/>
          </a:prstGeom>
          <a:solidFill>
            <a:srgbClr val="2461AA"/>
          </a:solidFill>
          <a:ln>
            <a:solidFill>
              <a:srgbClr val="2461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cs typeface="ＭＳ Ｐゴシック" charset="-128"/>
            </a:endParaRPr>
          </a:p>
        </p:txBody>
      </p:sp>
      <p:pic>
        <p:nvPicPr>
          <p:cNvPr id="1029" name="Picture 6" descr="Horizon motif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2875" y="142875"/>
            <a:ext cx="2071688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55029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E3367"/>
          </a:solidFill>
          <a:latin typeface="+mj-lt"/>
          <a:ea typeface="+mj-ea"/>
          <a:cs typeface="ＭＳ Ｐゴシック" pitchFamily="-109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E3367"/>
          </a:solidFill>
          <a:latin typeface="Verdana" pitchFamily="-32" charset="0"/>
          <a:ea typeface="ＭＳ Ｐゴシック" pitchFamily="1" charset="-128"/>
          <a:cs typeface="ＭＳ Ｐゴシック" pitchFamily="-109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E3367"/>
          </a:solidFill>
          <a:latin typeface="Verdana" pitchFamily="-32" charset="0"/>
          <a:ea typeface="ＭＳ Ｐゴシック" pitchFamily="1" charset="-128"/>
          <a:cs typeface="ＭＳ Ｐゴシック" pitchFamily="-109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E3367"/>
          </a:solidFill>
          <a:latin typeface="Verdana" pitchFamily="-32" charset="0"/>
          <a:ea typeface="ＭＳ Ｐゴシック" pitchFamily="1" charset="-128"/>
          <a:cs typeface="ＭＳ Ｐゴシック" pitchFamily="-109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E3367"/>
          </a:solidFill>
          <a:latin typeface="Verdana" pitchFamily="-32" charset="0"/>
          <a:ea typeface="ＭＳ Ｐゴシック" pitchFamily="1" charset="-128"/>
          <a:cs typeface="ＭＳ Ｐゴシック" pitchFamily="-109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E3367"/>
          </a:solidFill>
          <a:latin typeface="Verdana" pitchFamily="-32" charset="0"/>
          <a:ea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E3367"/>
          </a:solidFill>
          <a:latin typeface="Verdana" pitchFamily="-32" charset="0"/>
          <a:ea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E3367"/>
          </a:solidFill>
          <a:latin typeface="Verdana" pitchFamily="-32" charset="0"/>
          <a:ea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E3367"/>
          </a:solidFill>
          <a:latin typeface="Verdana" pitchFamily="-32" charset="0"/>
          <a:ea typeface="ＭＳ Ｐゴシック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E3367"/>
          </a:solidFill>
          <a:latin typeface="+mn-lt"/>
          <a:ea typeface="+mn-ea"/>
          <a:cs typeface="ＭＳ Ｐゴシック" pitchFamily="-109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E3367"/>
          </a:solidFill>
          <a:latin typeface="+mn-lt"/>
          <a:ea typeface="+mn-ea"/>
          <a:cs typeface="ＭＳ Ｐゴシック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ＭＳ Ｐゴシック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ＭＳ Ｐゴシック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ＭＳ Ｐゴシック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How can we build infrastructure that is intelligible </a:t>
            </a:r>
            <a:r>
              <a:rPr lang="en-US" b="1" dirty="0"/>
              <a:t>to and manageable by non-expert </a:t>
            </a:r>
            <a:r>
              <a:rPr lang="en-US" b="1" dirty="0" smtClean="0"/>
              <a:t>users?</a:t>
            </a:r>
          </a:p>
          <a:p>
            <a:pPr lvl="1"/>
            <a:r>
              <a:rPr lang="en-US" dirty="0" smtClean="0"/>
              <a:t>Responsive to increasing </a:t>
            </a:r>
            <a:r>
              <a:rPr lang="en-US" dirty="0"/>
              <a:t>pervasiveness and </a:t>
            </a:r>
            <a:r>
              <a:rPr lang="en-US" dirty="0" smtClean="0"/>
              <a:t>invasiveness </a:t>
            </a:r>
            <a:r>
              <a:rPr lang="en-US" dirty="0"/>
              <a:t>of computer </a:t>
            </a:r>
            <a:r>
              <a:rPr lang="en-US" dirty="0" smtClean="0"/>
              <a:t>systems</a:t>
            </a:r>
          </a:p>
          <a:p>
            <a:pPr lvl="1"/>
            <a:r>
              <a:rPr lang="en-US" dirty="0" smtClean="0"/>
              <a:t>Gives </a:t>
            </a:r>
            <a:r>
              <a:rPr lang="en-US" dirty="0"/>
              <a:t>users </a:t>
            </a:r>
            <a:r>
              <a:rPr lang="en-US" dirty="0" smtClean="0"/>
              <a:t>control </a:t>
            </a:r>
            <a:r>
              <a:rPr lang="en-US" dirty="0"/>
              <a:t>over the networked computing infrastructure with which they </a:t>
            </a:r>
            <a:r>
              <a:rPr lang="en-US" dirty="0" smtClean="0"/>
              <a:t>must increasingly </a:t>
            </a:r>
            <a:r>
              <a:rPr lang="en-US" dirty="0"/>
              <a:t>interact and on which they increasingly </a:t>
            </a:r>
            <a:r>
              <a:rPr lang="en-US" dirty="0" smtClean="0"/>
              <a:t>depend</a:t>
            </a:r>
            <a:endParaRPr lang="en-US" dirty="0"/>
          </a:p>
          <a:p>
            <a:r>
              <a:rPr lang="en-US" dirty="0" smtClean="0"/>
              <a:t>For example,</a:t>
            </a:r>
          </a:p>
          <a:p>
            <a:pPr lvl="1"/>
            <a:r>
              <a:rPr lang="en-US" dirty="0" smtClean="0"/>
              <a:t>Home network policies based on human activity </a:t>
            </a:r>
          </a:p>
          <a:p>
            <a:pPr lvl="1"/>
            <a:r>
              <a:rPr lang="en-US" dirty="0" smtClean="0"/>
              <a:t>Strong and secure online presence</a:t>
            </a:r>
          </a:p>
          <a:p>
            <a:pPr lvl="1"/>
            <a:r>
              <a:rPr lang="en-US" dirty="0" smtClean="0"/>
              <a:t>Human-Data Interaction (legibility, agency, control) </a:t>
            </a:r>
            <a:endParaRPr lang="en-US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User Centred Systems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537857" y="6310477"/>
            <a:ext cx="1967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Richard Mortier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778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 smtClean="0"/>
              <a:t>Consider non-expert users in design of infrastructure</a:t>
            </a:r>
          </a:p>
          <a:p>
            <a:pPr marL="457200" lvl="1" indent="0">
              <a:buNone/>
            </a:pPr>
            <a:r>
              <a:rPr lang="en-GB" dirty="0" smtClean="0"/>
              <a:t>		</a:t>
            </a:r>
            <a:r>
              <a:rPr lang="en-GB" dirty="0" smtClean="0"/>
              <a:t>A </a:t>
            </a:r>
            <a:r>
              <a:rPr lang="en-GB" dirty="0" smtClean="0"/>
              <a:t>problem for Networking, </a:t>
            </a:r>
            <a:r>
              <a:rPr lang="en-GB" dirty="0" smtClean="0"/>
              <a:t>Systems – </a:t>
            </a:r>
            <a:r>
              <a:rPr lang="en-GB" i="1" dirty="0" smtClean="0"/>
              <a:t>and HCI, HDI</a:t>
            </a:r>
            <a:endParaRPr lang="en-GB" i="1" u="sng" dirty="0" smtClean="0"/>
          </a:p>
          <a:p>
            <a:pPr marL="457200" indent="-457200">
              <a:buFont typeface="+mj-lt"/>
              <a:buAutoNum type="arabicPeriod"/>
            </a:pPr>
            <a:endParaRPr lang="en-GB" dirty="0" smtClean="0"/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Legible Infrastructure</a:t>
            </a:r>
          </a:p>
          <a:p>
            <a:pPr lvl="1"/>
            <a:r>
              <a:rPr lang="en-GB" dirty="0" smtClean="0"/>
              <a:t>Hard to match low-level behaviour to high-level intent</a:t>
            </a:r>
          </a:p>
          <a:p>
            <a:pPr lvl="1"/>
            <a:r>
              <a:rPr lang="en-GB" dirty="0" smtClean="0"/>
              <a:t>What do we need to punch through the abstractions?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Personal Data</a:t>
            </a:r>
          </a:p>
          <a:p>
            <a:pPr lvl="1"/>
            <a:r>
              <a:rPr lang="en-GB" sz="2100" dirty="0"/>
              <a:t>We generate data in (almost) everything we do</a:t>
            </a:r>
          </a:p>
          <a:p>
            <a:pPr lvl="1"/>
            <a:r>
              <a:rPr lang="en-GB" sz="2100" dirty="0" smtClean="0"/>
              <a:t>Can </a:t>
            </a:r>
            <a:r>
              <a:rPr lang="en-GB" sz="2100" dirty="0"/>
              <a:t>we </a:t>
            </a:r>
            <a:r>
              <a:rPr lang="en-GB" sz="2100" dirty="0" smtClean="0"/>
              <a:t>understand </a:t>
            </a:r>
            <a:r>
              <a:rPr lang="en-GB" sz="2100" dirty="0"/>
              <a:t>and control it, and its implications?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Personal Clouds</a:t>
            </a:r>
          </a:p>
          <a:p>
            <a:pPr lvl="1"/>
            <a:r>
              <a:rPr lang="en-GB" sz="2100" dirty="0" smtClean="0"/>
              <a:t>On- and off-line worlds increasingly overlap</a:t>
            </a:r>
          </a:p>
          <a:p>
            <a:pPr lvl="1"/>
            <a:r>
              <a:rPr lang="en-GB" sz="2100" dirty="0" smtClean="0"/>
              <a:t>How can we move online without giving up our identities?</a:t>
            </a:r>
          </a:p>
          <a:p>
            <a:pPr marL="857250" lvl="1" indent="-457200"/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Ethical-by-Design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537857" y="6310477"/>
            <a:ext cx="1967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Richard Mortier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984568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horiz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horizon.thmx</Template>
  <TotalTime>198</TotalTime>
  <Words>194</Words>
  <Application>Microsoft Macintosh PowerPoint</Application>
  <PresentationFormat>On-screen Show (4:3)</PresentationFormat>
  <Paragraphs>35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horizon</vt:lpstr>
      <vt:lpstr>1_horizon</vt:lpstr>
      <vt:lpstr>User Centred Systems</vt:lpstr>
      <vt:lpstr>Ethical-by-Design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User-Centred Systems</dc:title>
  <dc:creator>mort</dc:creator>
  <cp:lastModifiedBy>Richard Mortier</cp:lastModifiedBy>
  <cp:revision>23</cp:revision>
  <dcterms:created xsi:type="dcterms:W3CDTF">2014-01-21T12:05:31Z</dcterms:created>
  <dcterms:modified xsi:type="dcterms:W3CDTF">2014-02-04T10:16:19Z</dcterms:modified>
</cp:coreProperties>
</file>