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1" r:id="rId2"/>
    <p:sldId id="383" r:id="rId3"/>
    <p:sldId id="38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66"/>
    <a:srgbClr val="D95563"/>
    <a:srgbClr val="2B5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9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33B26-05E2-0247-A594-71B391287829}" type="datetime1">
              <a:rPr lang="en-GB" smtClean="0"/>
              <a:t>07/02/2014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EE08E-8F3E-094A-847A-DBC4BB085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39B56-D7BA-3E42-B525-A12764DC2768}" type="datetime1">
              <a:rPr lang="en-GB" smtClean="0"/>
              <a:t>07/02/2014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96E02-23EB-2241-AB0C-486683B55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30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96E02-23EB-2241-AB0C-486683B55A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3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96E02-23EB-2241-AB0C-486683B55A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7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72" y="1282154"/>
            <a:ext cx="7920856" cy="2318297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72" y="3886199"/>
            <a:ext cx="7920856" cy="203613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5D7D-E05D-A545-8E34-CA021A29AD3F}" type="datetime1">
              <a:rPr lang="en-GB" smtClean="0"/>
              <a:t>07/02/2014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C563-E628-1F4D-86A4-FF8244BCEC88}" type="datetime1">
              <a:rPr lang="en-GB" smtClean="0"/>
              <a:t>07/02/2014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8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1C25-DBD8-C446-89EB-A5879A927915}" type="datetime1">
              <a:rPr lang="en-GB" smtClean="0"/>
              <a:t>07/02/2014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5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33" y="128106"/>
            <a:ext cx="863413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933" y="1489741"/>
            <a:ext cx="8634134" cy="478670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4933" y="6424038"/>
            <a:ext cx="2013004" cy="365125"/>
          </a:xfrm>
        </p:spPr>
        <p:txBody>
          <a:bodyPr/>
          <a:lstStyle/>
          <a:p>
            <a:fld id="{71FCBABF-04DA-F44E-B59D-5F6F94C7FB71}" type="datetime1">
              <a:rPr lang="en-GB" smtClean="0"/>
              <a:t>07/02/2014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3940" y="6424038"/>
            <a:ext cx="2133600" cy="365125"/>
          </a:xfrm>
        </p:spPr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6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D9F7-CC20-8146-A8DC-DC1ED5769740}" type="datetime1">
              <a:rPr lang="en-GB" smtClean="0"/>
              <a:t>07/02/2014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9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8816-A622-0E4F-84FE-9B651B854173}" type="datetime1">
              <a:rPr lang="en-GB" smtClean="0"/>
              <a:t>07/02/2014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BB7E-8DA1-BA46-A8D4-B733D591802E}" type="datetime1">
              <a:rPr lang="en-GB" smtClean="0"/>
              <a:t>07/02/2014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9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BFFD-AD7A-F84F-AAFA-4FBDE8D5F698}" type="datetime1">
              <a:rPr lang="en-GB" smtClean="0"/>
              <a:t>07/02/2014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7C99-CDFC-8749-97BE-83BCEF4AE33D}" type="datetime1">
              <a:rPr lang="en-GB" smtClean="0"/>
              <a:t>07/02/2014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8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D006-CC48-E34F-8014-6E578BAFDD97}" type="datetime1">
              <a:rPr lang="en-GB" smtClean="0"/>
              <a:t>07/02/2014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ECA8-B380-D34B-9FAD-77B0ABB4E264}" type="datetime1">
              <a:rPr lang="en-GB" smtClean="0"/>
              <a:t>07/02/2014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Software-Defined Networking, Myungjin Lee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0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039" y="128106"/>
            <a:ext cx="86219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039" y="1489741"/>
            <a:ext cx="8621922" cy="4786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337" y="64240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07CF-334B-244B-AB7B-8076726E8960}" type="datetime1">
              <a:rPr lang="en-GB" smtClean="0"/>
              <a:t>07/02/2014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40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Software-Defined Networking, Myungjin Lee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5843" y="64240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71573-7826-954B-AF1B-EA21946A0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0" i="0" kern="1200">
          <a:solidFill>
            <a:srgbClr val="00009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199" descr="sd_dc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" y="3864690"/>
            <a:ext cx="9131124" cy="2856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DC Measurement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434" y="5745284"/>
            <a:ext cx="640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ToR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760070" y="3861066"/>
            <a:ext cx="1912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Data Centre</a:t>
            </a: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Network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-29196" y="4926136"/>
            <a:ext cx="1580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Aggregation</a:t>
            </a:r>
            <a:endParaRPr lang="en-US" sz="2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1047792" y="4083236"/>
            <a:ext cx="74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201" name="Rounded Rectangle 200"/>
          <p:cNvSpPr/>
          <p:nvPr/>
        </p:nvSpPr>
        <p:spPr>
          <a:xfrm>
            <a:off x="136958" y="2447295"/>
            <a:ext cx="8870084" cy="708867"/>
          </a:xfrm>
          <a:prstGeom prst="roundRect">
            <a:avLst/>
          </a:prstGeom>
          <a:gradFill flip="none" rotWithShape="1">
            <a:gsLst>
              <a:gs pos="100000">
                <a:schemeClr val="accent6"/>
              </a:gs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Network Control Plane</a:t>
            </a:r>
            <a:endParaRPr lang="en-US" sz="2800" dirty="0"/>
          </a:p>
        </p:txBody>
      </p:sp>
      <p:grpSp>
        <p:nvGrpSpPr>
          <p:cNvPr id="227" name="Group 226"/>
          <p:cNvGrpSpPr/>
          <p:nvPr/>
        </p:nvGrpSpPr>
        <p:grpSpPr>
          <a:xfrm>
            <a:off x="5386567" y="3241036"/>
            <a:ext cx="3492959" cy="565258"/>
            <a:chOff x="5386567" y="3241036"/>
            <a:chExt cx="3492959" cy="565258"/>
          </a:xfrm>
        </p:grpSpPr>
        <p:sp>
          <p:nvSpPr>
            <p:cNvPr id="217" name="Down Arrow 216"/>
            <p:cNvSpPr/>
            <p:nvPr/>
          </p:nvSpPr>
          <p:spPr>
            <a:xfrm>
              <a:off x="5386567" y="3241036"/>
              <a:ext cx="484632" cy="565258"/>
            </a:xfrm>
            <a:prstGeom prst="downArrow">
              <a:avLst/>
            </a:prstGeom>
            <a:gradFill flip="none" rotWithShape="1">
              <a:gsLst>
                <a:gs pos="0">
                  <a:srgbClr val="008000"/>
                </a:gs>
                <a:gs pos="100000">
                  <a:schemeClr val="accent3">
                    <a:lumMod val="7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821477" y="3289958"/>
              <a:ext cx="30580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3366FF"/>
                  </a:solidFill>
                </a:rPr>
                <a:t>Policy Enforcement</a:t>
              </a:r>
              <a:endParaRPr lang="en-US" sz="2400" b="1" dirty="0">
                <a:solidFill>
                  <a:srgbClr val="3366FF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35424" y="3114253"/>
            <a:ext cx="3519024" cy="830997"/>
            <a:chOff x="235424" y="3114253"/>
            <a:chExt cx="3519024" cy="830997"/>
          </a:xfrm>
        </p:grpSpPr>
        <p:sp>
          <p:nvSpPr>
            <p:cNvPr id="219" name="Up Arrow 218"/>
            <p:cNvSpPr/>
            <p:nvPr/>
          </p:nvSpPr>
          <p:spPr>
            <a:xfrm>
              <a:off x="3269816" y="3215621"/>
              <a:ext cx="484632" cy="565200"/>
            </a:xfrm>
            <a:prstGeom prst="upArrow">
              <a:avLst/>
            </a:prstGeom>
            <a:gradFill flip="none" rotWithShape="1">
              <a:gsLst>
                <a:gs pos="100000">
                  <a:srgbClr val="FF0000"/>
                </a:gs>
                <a:gs pos="0">
                  <a:srgbClr val="FF4D66"/>
                </a:gs>
              </a:gsLst>
              <a:lin ang="16200000" scaled="0"/>
              <a:tileRect/>
            </a:gra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235424" y="3114253"/>
              <a:ext cx="31327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Scalable &amp; Accurate 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Measurements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2135" y="1355949"/>
            <a:ext cx="8339731" cy="1077235"/>
            <a:chOff x="402135" y="1355949"/>
            <a:chExt cx="8339731" cy="1077235"/>
          </a:xfrm>
        </p:grpSpPr>
        <p:grpSp>
          <p:nvGrpSpPr>
            <p:cNvPr id="206" name="Group 205"/>
            <p:cNvGrpSpPr/>
            <p:nvPr/>
          </p:nvGrpSpPr>
          <p:grpSpPr>
            <a:xfrm>
              <a:off x="402135" y="1355949"/>
              <a:ext cx="8339731" cy="694357"/>
              <a:chOff x="332490" y="1472741"/>
              <a:chExt cx="8339731" cy="694357"/>
            </a:xfrm>
          </p:grpSpPr>
          <p:sp>
            <p:nvSpPr>
              <p:cNvPr id="202" name="Rectangle 201"/>
              <p:cNvSpPr/>
              <p:nvPr/>
            </p:nvSpPr>
            <p:spPr>
              <a:xfrm>
                <a:off x="332490" y="1474525"/>
                <a:ext cx="1990800" cy="686165"/>
              </a:xfrm>
              <a:prstGeom prst="rect">
                <a:avLst/>
              </a:prstGeom>
              <a:gradFill flip="none" rotWithShape="1">
                <a:gsLst>
                  <a:gs pos="50000">
                    <a:srgbClr val="2B55CC"/>
                  </a:gs>
                  <a:gs pos="0">
                    <a:schemeClr val="tx2">
                      <a:lumMod val="40000"/>
                      <a:lumOff val="60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Fault Diagnosis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444336" y="1474525"/>
                <a:ext cx="1990800" cy="686165"/>
              </a:xfrm>
              <a:prstGeom prst="rect">
                <a:avLst/>
              </a:prstGeom>
              <a:gradFill flip="none" rotWithShape="1">
                <a:gsLst>
                  <a:gs pos="50000">
                    <a:srgbClr val="2B55CC"/>
                  </a:gs>
                  <a:gs pos="0">
                    <a:schemeClr val="tx2">
                      <a:lumMod val="40000"/>
                      <a:lumOff val="60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SLA Monitoring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4551285" y="1480933"/>
                <a:ext cx="1990800" cy="686165"/>
              </a:xfrm>
              <a:prstGeom prst="rect">
                <a:avLst/>
              </a:prstGeom>
              <a:gradFill flip="none" rotWithShape="1">
                <a:gsLst>
                  <a:gs pos="50000">
                    <a:srgbClr val="2B55CC"/>
                  </a:gs>
                  <a:gs pos="0">
                    <a:schemeClr val="tx2">
                      <a:lumMod val="40000"/>
                      <a:lumOff val="60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Routing/Traffic Engineering</a:t>
                </a: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6681516" y="1472741"/>
                <a:ext cx="1990705" cy="686165"/>
              </a:xfrm>
              <a:prstGeom prst="rect">
                <a:avLst/>
              </a:prstGeom>
              <a:gradFill flip="none" rotWithShape="1">
                <a:gsLst>
                  <a:gs pos="50000">
                    <a:srgbClr val="2B55CC"/>
                  </a:gs>
                  <a:gs pos="0">
                    <a:schemeClr val="tx2">
                      <a:lumMod val="40000"/>
                      <a:lumOff val="60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Scheduling/Job Placement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190443" y="2042112"/>
              <a:ext cx="6740208" cy="391072"/>
              <a:chOff x="1190443" y="2042112"/>
              <a:chExt cx="6740208" cy="391072"/>
            </a:xfrm>
          </p:grpSpPr>
          <p:sp>
            <p:nvSpPr>
              <p:cNvPr id="213" name="Up Arrow 212"/>
              <p:cNvSpPr/>
              <p:nvPr/>
            </p:nvSpPr>
            <p:spPr>
              <a:xfrm>
                <a:off x="1190443" y="2042115"/>
                <a:ext cx="484632" cy="391069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Up Arrow 213"/>
              <p:cNvSpPr/>
              <p:nvPr/>
            </p:nvSpPr>
            <p:spPr>
              <a:xfrm>
                <a:off x="3269816" y="2042114"/>
                <a:ext cx="484632" cy="391069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Up-Down Arrow 220"/>
              <p:cNvSpPr/>
              <p:nvPr/>
            </p:nvSpPr>
            <p:spPr>
              <a:xfrm>
                <a:off x="5390146" y="2042112"/>
                <a:ext cx="431331" cy="391071"/>
              </a:xfrm>
              <a:prstGeom prst="upDownArrow">
                <a:avLst>
                  <a:gd name="adj1" fmla="val 50000"/>
                  <a:gd name="adj2" fmla="val 3364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Up-Down Arrow 224"/>
              <p:cNvSpPr/>
              <p:nvPr/>
            </p:nvSpPr>
            <p:spPr>
              <a:xfrm>
                <a:off x="7499320" y="2042112"/>
                <a:ext cx="431331" cy="391071"/>
              </a:xfrm>
              <a:prstGeom prst="upDownArrow">
                <a:avLst>
                  <a:gd name="adj1" fmla="val 50000"/>
                  <a:gd name="adj2" fmla="val 3364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3689694" y="3035966"/>
            <a:ext cx="1567661" cy="923330"/>
            <a:chOff x="3689694" y="3035966"/>
            <a:chExt cx="1567661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3689694" y="3035966"/>
              <a:ext cx="15191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OpenSketch</a:t>
              </a:r>
              <a:r>
                <a:rPr lang="en-US" dirty="0" smtClean="0"/>
                <a:t>,</a:t>
              </a:r>
            </a:p>
            <a:p>
              <a:r>
                <a:rPr lang="en-US" dirty="0" err="1" smtClean="0"/>
                <a:t>NetFlow</a:t>
              </a:r>
              <a:r>
                <a:rPr lang="en-US" dirty="0" smtClean="0"/>
                <a:t>,</a:t>
              </a:r>
            </a:p>
            <a:p>
              <a:r>
                <a:rPr lang="en-US" dirty="0" err="1" smtClean="0"/>
                <a:t>sFlow</a:t>
              </a:r>
              <a:r>
                <a:rPr lang="en-US" dirty="0" smtClean="0"/>
                <a:t>, …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22019" y="3241036"/>
              <a:ext cx="43533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?</a:t>
              </a:r>
              <a:endParaRPr lang="en-US" sz="32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6567747"/>
            <a:ext cx="2785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Software-defined networking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25972" y="6544863"/>
            <a:ext cx="1405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Myungjin Lee</a:t>
            </a:r>
          </a:p>
        </p:txBody>
      </p:sp>
      <p:sp>
        <p:nvSpPr>
          <p:cNvPr id="228" name="Vertical Scroll 227"/>
          <p:cNvSpPr/>
          <p:nvPr/>
        </p:nvSpPr>
        <p:spPr>
          <a:xfrm>
            <a:off x="1320858" y="3939946"/>
            <a:ext cx="4145870" cy="2855436"/>
          </a:xfrm>
          <a:prstGeom prst="verticalScroll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90"/>
                </a:solidFill>
              </a:rPr>
              <a:t>Bandwidth violation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Per-flow E2E latency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Per-flow loss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Microburst detection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“Fast” HH detection</a:t>
            </a:r>
          </a:p>
        </p:txBody>
      </p:sp>
    </p:spTree>
    <p:extLst>
      <p:ext uri="{BB962C8B-B14F-4D97-AF65-F5344CB8AC3E}">
        <p14:creationId xmlns:p14="http://schemas.microsoft.com/office/powerpoint/2010/main" val="377290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SDN based Mobile Network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+mn-lt"/>
              </a:rPr>
              <a:t>Complex network management in mobile/wireless networks</a:t>
            </a:r>
          </a:p>
          <a:p>
            <a:pPr lvl="1"/>
            <a:r>
              <a:rPr lang="en-GB" dirty="0" smtClean="0">
                <a:latin typeface="+mn-lt"/>
              </a:rPr>
              <a:t>Exponential growth in data demand, heterogeneity and increased need for exploiting the heterogeneity</a:t>
            </a:r>
          </a:p>
          <a:p>
            <a:endParaRPr lang="en-GB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SDN: a promising paradigm to effectively address the issue </a:t>
            </a:r>
          </a:p>
          <a:p>
            <a:pPr lvl="1"/>
            <a:r>
              <a:rPr lang="en-GB" dirty="0" smtClean="0">
                <a:latin typeface="+mn-lt"/>
              </a:rPr>
              <a:t>Decoupling of control and data planes</a:t>
            </a:r>
          </a:p>
          <a:p>
            <a:pPr lvl="1"/>
            <a:r>
              <a:rPr lang="en-GB" dirty="0" smtClean="0">
                <a:latin typeface="+mn-lt"/>
              </a:rPr>
              <a:t>Common control protocols across diverse wireless technologies</a:t>
            </a:r>
          </a:p>
          <a:p>
            <a:pPr lvl="1"/>
            <a:r>
              <a:rPr lang="en-GB" dirty="0" smtClean="0">
                <a:latin typeface="+mn-lt"/>
              </a:rPr>
              <a:t>Leads to greater flexibility</a:t>
            </a:r>
          </a:p>
          <a:p>
            <a:endParaRPr lang="en-GB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Challenges of realising the benefits of SDN</a:t>
            </a:r>
          </a:p>
          <a:p>
            <a:pPr lvl="1"/>
            <a:r>
              <a:rPr lang="en-GB" dirty="0" smtClean="0">
                <a:latin typeface="+mn-lt"/>
              </a:rPr>
              <a:t>Scalability</a:t>
            </a:r>
          </a:p>
          <a:p>
            <a:pPr lvl="1"/>
            <a:r>
              <a:rPr lang="en-GB" dirty="0" smtClean="0">
                <a:latin typeface="+mn-lt"/>
              </a:rPr>
              <a:t>Distributed coordination</a:t>
            </a:r>
          </a:p>
          <a:p>
            <a:pPr lvl="1"/>
            <a:r>
              <a:rPr lang="en-GB" dirty="0" smtClean="0">
                <a:latin typeface="+mn-lt"/>
              </a:rPr>
              <a:t>Fine-grained measurement</a:t>
            </a:r>
          </a:p>
          <a:p>
            <a:pPr lvl="1"/>
            <a:r>
              <a:rPr lang="en-GB" dirty="0" smtClean="0">
                <a:latin typeface="+mn-lt"/>
              </a:rPr>
              <a:t>Principled means </a:t>
            </a:r>
            <a:r>
              <a:rPr lang="en-GB" dirty="0">
                <a:latin typeface="+mn-lt"/>
              </a:rPr>
              <a:t>for holistic resource management</a:t>
            </a:r>
          </a:p>
          <a:p>
            <a:pPr lvl="1"/>
            <a:endParaRPr lang="en-GB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67747"/>
            <a:ext cx="2785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Software-defined networking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5972" y="6544863"/>
            <a:ext cx="1405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Myungjin Lee</a:t>
            </a:r>
          </a:p>
        </p:txBody>
      </p:sp>
    </p:spTree>
    <p:extLst>
      <p:ext uri="{BB962C8B-B14F-4D97-AF65-F5344CB8AC3E}">
        <p14:creationId xmlns:p14="http://schemas.microsoft.com/office/powerpoint/2010/main" val="53608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Wireless SDN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Re-purposing commodity 802.11 devices:</a:t>
            </a:r>
          </a:p>
          <a:p>
            <a:pPr lvl="1"/>
            <a:r>
              <a:rPr lang="en-IE" sz="2000" dirty="0" smtClean="0"/>
              <a:t>Run different MAC protocols on top of modified Firmware</a:t>
            </a:r>
          </a:p>
          <a:p>
            <a:pPr lvl="1"/>
            <a:r>
              <a:rPr lang="en-IE" sz="2000" dirty="0" smtClean="0"/>
              <a:t>Enable service customisation (premium vs best-effort medium access), more flexible resource sharing</a:t>
            </a:r>
            <a:endParaRPr lang="en-IE" sz="900" dirty="0" smtClean="0"/>
          </a:p>
          <a:p>
            <a:r>
              <a:rPr lang="en-IE" sz="2400" dirty="0" smtClean="0"/>
              <a:t>Examples: </a:t>
            </a:r>
          </a:p>
        </p:txBody>
      </p:sp>
      <p:sp>
        <p:nvSpPr>
          <p:cNvPr id="4" name="Rectangle 3"/>
          <p:cNvSpPr/>
          <p:nvPr/>
        </p:nvSpPr>
        <p:spPr>
          <a:xfrm>
            <a:off x="-285784" y="3356347"/>
            <a:ext cx="4572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IE" sz="2000" dirty="0" smtClean="0"/>
              <a:t>Wi-Fi AP virtualisation (fair capacity slicing independent of #users/operator) [1]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0630" y="3402030"/>
            <a:ext cx="42610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IE" sz="2000" dirty="0" smtClean="0"/>
              <a:t>Time control, TDMA/CSMA isolation</a:t>
            </a:r>
          </a:p>
          <a:p>
            <a:pPr lvl="1" algn="ctr"/>
            <a:r>
              <a:rPr lang="en-IE" sz="2000" dirty="0" smtClean="0"/>
              <a:t>(hard </a:t>
            </a:r>
            <a:r>
              <a:rPr lang="en-IE" sz="2000" dirty="0" err="1" smtClean="0"/>
              <a:t>QoS</a:t>
            </a:r>
            <a:r>
              <a:rPr lang="en-IE" sz="2000" dirty="0" smtClean="0"/>
              <a:t> guarantees) [2]</a:t>
            </a:r>
          </a:p>
          <a:p>
            <a:pPr lvl="1"/>
            <a:endParaRPr lang="en-IE" sz="2000" dirty="0" smtClean="0"/>
          </a:p>
        </p:txBody>
      </p:sp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2" cstate="print"/>
          <a:srcRect l="57813" t="10000" r="781" b="17500"/>
          <a:stretch>
            <a:fillRect/>
          </a:stretch>
        </p:blipFill>
        <p:spPr>
          <a:xfrm>
            <a:off x="214282" y="4464177"/>
            <a:ext cx="2286016" cy="1250839"/>
          </a:xfrm>
          <a:prstGeom prst="rect">
            <a:avLst/>
          </a:prstGeom>
        </p:spPr>
      </p:pic>
      <p:pic>
        <p:nvPicPr>
          <p:cNvPr id="9" name="Picture 8" descr="21.png"/>
          <p:cNvPicPr>
            <a:picLocks noChangeAspect="1"/>
          </p:cNvPicPr>
          <p:nvPr/>
        </p:nvPicPr>
        <p:blipFill>
          <a:blip r:embed="rId3" cstate="print"/>
          <a:srcRect b="539"/>
          <a:stretch>
            <a:fillRect/>
          </a:stretch>
        </p:blipFill>
        <p:spPr>
          <a:xfrm>
            <a:off x="2526052" y="5460450"/>
            <a:ext cx="2214578" cy="1107297"/>
          </a:xfrm>
          <a:prstGeom prst="rect">
            <a:avLst/>
          </a:prstGeom>
        </p:spPr>
      </p:pic>
      <p:pic>
        <p:nvPicPr>
          <p:cNvPr id="11" name="Picture 10" descr="3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239737"/>
            <a:ext cx="3997416" cy="10610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83268" y="5607956"/>
            <a:ext cx="36433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 dirty="0" smtClean="0"/>
              <a:t>*Developed in the EU-FP7 ICT-FLAVIA Project.</a:t>
            </a:r>
          </a:p>
          <a:p>
            <a:r>
              <a:rPr lang="en-IE" sz="1000" dirty="0" smtClean="0"/>
              <a:t>[1] </a:t>
            </a:r>
            <a:r>
              <a:rPr lang="en-IE" sz="1000" dirty="0" err="1" smtClean="0"/>
              <a:t>Banchs</a:t>
            </a:r>
            <a:r>
              <a:rPr lang="en-IE" sz="1000" dirty="0" smtClean="0"/>
              <a:t> et al, "Providing Throughput and Fairness Guarantees in Virtualized WLANs through Control Theory“ (MONET, 2012).</a:t>
            </a:r>
          </a:p>
          <a:p>
            <a:r>
              <a:rPr lang="en-IE" sz="1000" dirty="0" smtClean="0"/>
              <a:t>[2] Bianchi et al, “</a:t>
            </a:r>
            <a:r>
              <a:rPr lang="en-IE" sz="1000" dirty="0" err="1" smtClean="0"/>
              <a:t>MAClets</a:t>
            </a:r>
            <a:r>
              <a:rPr lang="en-IE" sz="1000" dirty="0" smtClean="0"/>
              <a:t>: Active MAC Protocols over Hard-Coded Devices” (</a:t>
            </a:r>
            <a:r>
              <a:rPr lang="en-IE" sz="1000" dirty="0" err="1" smtClean="0"/>
              <a:t>CoNEXT</a:t>
            </a:r>
            <a:r>
              <a:rPr lang="en-IE" sz="1000" dirty="0" smtClean="0"/>
              <a:t>, 2012).</a:t>
            </a:r>
            <a:endParaRPr lang="en-IE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567747"/>
            <a:ext cx="2785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Software-defined networking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5972" y="6544863"/>
            <a:ext cx="1405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Myungjin Lee</a:t>
            </a:r>
          </a:p>
        </p:txBody>
      </p:sp>
    </p:spTree>
    <p:extLst>
      <p:ext uri="{BB962C8B-B14F-4D97-AF65-F5344CB8AC3E}">
        <p14:creationId xmlns:p14="http://schemas.microsoft.com/office/powerpoint/2010/main" val="385190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18078</TotalTime>
  <Words>286</Words>
  <Application>Microsoft Macintosh PowerPoint</Application>
  <PresentationFormat>On-screen Show (4:3)</PresentationFormat>
  <Paragraphs>56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Software-Defined DC Measurement</vt:lpstr>
      <vt:lpstr>SDN based Mobile Network Management</vt:lpstr>
      <vt:lpstr>Wireless SDN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Datacenter Network</dc:title>
  <dc:creator>Myungjin Lee</dc:creator>
  <cp:lastModifiedBy>Myungjin Lee</cp:lastModifiedBy>
  <cp:revision>467</cp:revision>
  <dcterms:created xsi:type="dcterms:W3CDTF">2013-11-07T10:34:18Z</dcterms:created>
  <dcterms:modified xsi:type="dcterms:W3CDTF">2014-02-07T12:31:02Z</dcterms:modified>
</cp:coreProperties>
</file>